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handoutMasterIdLst>
    <p:handoutMasterId r:id="rId26"/>
  </p:handoutMasterIdLst>
  <p:sldIdLst>
    <p:sldId id="256" r:id="rId2"/>
    <p:sldId id="257" r:id="rId3"/>
    <p:sldId id="280" r:id="rId4"/>
    <p:sldId id="278" r:id="rId5"/>
    <p:sldId id="279" r:id="rId6"/>
    <p:sldId id="282" r:id="rId7"/>
    <p:sldId id="283" r:id="rId8"/>
    <p:sldId id="286" r:id="rId9"/>
    <p:sldId id="263" r:id="rId10"/>
    <p:sldId id="269" r:id="rId11"/>
    <p:sldId id="262" r:id="rId12"/>
    <p:sldId id="266" r:id="rId13"/>
    <p:sldId id="267" r:id="rId14"/>
    <p:sldId id="284" r:id="rId15"/>
    <p:sldId id="270" r:id="rId16"/>
    <p:sldId id="276" r:id="rId17"/>
    <p:sldId id="287" r:id="rId18"/>
    <p:sldId id="285" r:id="rId19"/>
    <p:sldId id="271" r:id="rId20"/>
    <p:sldId id="277" r:id="rId21"/>
    <p:sldId id="273" r:id="rId22"/>
    <p:sldId id="274" r:id="rId23"/>
    <p:sldId id="272" r:id="rId24"/>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E4DB"/>
    <a:srgbClr val="F3DFD5"/>
    <a:srgbClr val="EED2C4"/>
    <a:srgbClr val="FBF3EF"/>
    <a:srgbClr val="F7E8E1"/>
    <a:srgbClr val="ECCB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9" autoAdjust="0"/>
    <p:restoredTop sz="95501" autoAdjust="0"/>
  </p:normalViewPr>
  <p:slideViewPr>
    <p:cSldViewPr snapToGrid="0">
      <p:cViewPr>
        <p:scale>
          <a:sx n="100" d="100"/>
          <a:sy n="100" d="100"/>
        </p:scale>
        <p:origin x="394" y="-58"/>
      </p:cViewPr>
      <p:guideLst>
        <p:guide orient="horz" pos="2160"/>
        <p:guide pos="3840"/>
      </p:guideLst>
    </p:cSldViewPr>
  </p:slideViewPr>
  <p:outlineViewPr>
    <p:cViewPr>
      <p:scale>
        <a:sx n="33" d="100"/>
        <a:sy n="33" d="100"/>
      </p:scale>
      <p:origin x="0" y="-576"/>
    </p:cViewPr>
  </p:outlineViewPr>
  <p:notesTextViewPr>
    <p:cViewPr>
      <p:scale>
        <a:sx n="3" d="2"/>
        <a:sy n="3" d="2"/>
      </p:scale>
      <p:origin x="0" y="0"/>
    </p:cViewPr>
  </p:notesTextViewPr>
  <p:notesViewPr>
    <p:cSldViewPr snapToGrid="0">
      <p:cViewPr varScale="1">
        <p:scale>
          <a:sx n="70" d="100"/>
          <a:sy n="70" d="100"/>
        </p:scale>
        <p:origin x="2388"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Budget/Actual/Proposed</a:t>
            </a:r>
          </a:p>
        </c:rich>
      </c:tx>
      <c:layout/>
      <c:overlay val="0"/>
    </c:title>
    <c:autoTitleDeleted val="0"/>
    <c:plotArea>
      <c:layout/>
      <c:barChart>
        <c:barDir val="col"/>
        <c:grouping val="clustered"/>
        <c:varyColors val="0"/>
        <c:ser>
          <c:idx val="0"/>
          <c:order val="0"/>
          <c:tx>
            <c:strRef>
              <c:f>Sheet3!$B$28</c:f>
              <c:strCache>
                <c:ptCount val="1"/>
                <c:pt idx="0">
                  <c:v>2022 Budgeted</c:v>
                </c:pt>
              </c:strCache>
            </c:strRef>
          </c:tx>
          <c:spPr>
            <a:solidFill>
              <a:schemeClr val="accent2">
                <a:lumMod val="40000"/>
                <a:lumOff val="60000"/>
              </a:schemeClr>
            </a:solidFill>
          </c:spPr>
          <c:invertIfNegative val="0"/>
          <c:cat>
            <c:strRef>
              <c:f>Sheet3!$A$29:$A$34</c:f>
              <c:strCache>
                <c:ptCount val="6"/>
                <c:pt idx="0">
                  <c:v>Admin</c:v>
                </c:pt>
                <c:pt idx="1">
                  <c:v>Contingency</c:v>
                </c:pt>
                <c:pt idx="2">
                  <c:v>Contracted Svcs</c:v>
                </c:pt>
                <c:pt idx="3">
                  <c:v>Drainage</c:v>
                </c:pt>
                <c:pt idx="4">
                  <c:v>Repair</c:v>
                </c:pt>
                <c:pt idx="5">
                  <c:v>Utilities</c:v>
                </c:pt>
              </c:strCache>
            </c:strRef>
          </c:cat>
          <c:val>
            <c:numRef>
              <c:f>Sheet3!$B$29:$B$34</c:f>
              <c:numCache>
                <c:formatCode>"$"#,##0</c:formatCode>
                <c:ptCount val="6"/>
                <c:pt idx="0">
                  <c:v>4295</c:v>
                </c:pt>
                <c:pt idx="1">
                  <c:v>3750.17</c:v>
                </c:pt>
                <c:pt idx="2">
                  <c:v>1840</c:v>
                </c:pt>
                <c:pt idx="3">
                  <c:v>36911.5</c:v>
                </c:pt>
                <c:pt idx="4">
                  <c:v>445</c:v>
                </c:pt>
                <c:pt idx="5">
                  <c:v>1000</c:v>
                </c:pt>
              </c:numCache>
            </c:numRef>
          </c:val>
        </c:ser>
        <c:ser>
          <c:idx val="1"/>
          <c:order val="1"/>
          <c:tx>
            <c:strRef>
              <c:f>Sheet3!$C$28</c:f>
              <c:strCache>
                <c:ptCount val="1"/>
                <c:pt idx="0">
                  <c:v>2022 Actual</c:v>
                </c:pt>
              </c:strCache>
            </c:strRef>
          </c:tx>
          <c:invertIfNegative val="0"/>
          <c:cat>
            <c:strRef>
              <c:f>Sheet3!$A$29:$A$34</c:f>
              <c:strCache>
                <c:ptCount val="6"/>
                <c:pt idx="0">
                  <c:v>Admin</c:v>
                </c:pt>
                <c:pt idx="1">
                  <c:v>Contingency</c:v>
                </c:pt>
                <c:pt idx="2">
                  <c:v>Contracted Svcs</c:v>
                </c:pt>
                <c:pt idx="3">
                  <c:v>Drainage</c:v>
                </c:pt>
                <c:pt idx="4">
                  <c:v>Repair</c:v>
                </c:pt>
                <c:pt idx="5">
                  <c:v>Utilities</c:v>
                </c:pt>
              </c:strCache>
            </c:strRef>
          </c:cat>
          <c:val>
            <c:numRef>
              <c:f>Sheet3!$C$29:$C$34</c:f>
              <c:numCache>
                <c:formatCode>"$"#,##0</c:formatCode>
                <c:ptCount val="6"/>
                <c:pt idx="0">
                  <c:v>2971.54</c:v>
                </c:pt>
                <c:pt idx="1">
                  <c:v>657.87</c:v>
                </c:pt>
                <c:pt idx="2">
                  <c:v>1740</c:v>
                </c:pt>
                <c:pt idx="3">
                  <c:v>30324.68</c:v>
                </c:pt>
                <c:pt idx="4">
                  <c:v>721.33</c:v>
                </c:pt>
                <c:pt idx="5">
                  <c:v>899.75</c:v>
                </c:pt>
              </c:numCache>
            </c:numRef>
          </c:val>
        </c:ser>
        <c:ser>
          <c:idx val="2"/>
          <c:order val="2"/>
          <c:tx>
            <c:strRef>
              <c:f>Sheet3!$D$28</c:f>
              <c:strCache>
                <c:ptCount val="1"/>
                <c:pt idx="0">
                  <c:v>2023 Proposed</c:v>
                </c:pt>
              </c:strCache>
            </c:strRef>
          </c:tx>
          <c:spPr>
            <a:solidFill>
              <a:srgbClr val="92D050"/>
            </a:solidFill>
          </c:spPr>
          <c:invertIfNegative val="0"/>
          <c:cat>
            <c:strRef>
              <c:f>Sheet3!$A$29:$A$34</c:f>
              <c:strCache>
                <c:ptCount val="6"/>
                <c:pt idx="0">
                  <c:v>Admin</c:v>
                </c:pt>
                <c:pt idx="1">
                  <c:v>Contingency</c:v>
                </c:pt>
                <c:pt idx="2">
                  <c:v>Contracted Svcs</c:v>
                </c:pt>
                <c:pt idx="3">
                  <c:v>Drainage</c:v>
                </c:pt>
                <c:pt idx="4">
                  <c:v>Repair</c:v>
                </c:pt>
                <c:pt idx="5">
                  <c:v>Utilities</c:v>
                </c:pt>
              </c:strCache>
            </c:strRef>
          </c:cat>
          <c:val>
            <c:numRef>
              <c:f>Sheet3!$D$29:$D$34</c:f>
              <c:numCache>
                <c:formatCode>"$"#,##0</c:formatCode>
                <c:ptCount val="6"/>
                <c:pt idx="0">
                  <c:v>2070</c:v>
                </c:pt>
                <c:pt idx="1">
                  <c:v>13939</c:v>
                </c:pt>
                <c:pt idx="2">
                  <c:v>2026</c:v>
                </c:pt>
                <c:pt idx="3">
                  <c:v>1600</c:v>
                </c:pt>
                <c:pt idx="4">
                  <c:v>1045</c:v>
                </c:pt>
                <c:pt idx="5">
                  <c:v>1000</c:v>
                </c:pt>
              </c:numCache>
            </c:numRef>
          </c:val>
        </c:ser>
        <c:dLbls>
          <c:showLegendKey val="0"/>
          <c:showVal val="0"/>
          <c:showCatName val="0"/>
          <c:showSerName val="0"/>
          <c:showPercent val="0"/>
          <c:showBubbleSize val="0"/>
        </c:dLbls>
        <c:gapWidth val="150"/>
        <c:axId val="133726976"/>
        <c:axId val="133735168"/>
      </c:barChart>
      <c:catAx>
        <c:axId val="133726976"/>
        <c:scaling>
          <c:orientation val="minMax"/>
        </c:scaling>
        <c:delete val="0"/>
        <c:axPos val="b"/>
        <c:majorTickMark val="out"/>
        <c:minorTickMark val="none"/>
        <c:tickLblPos val="nextTo"/>
        <c:crossAx val="133735168"/>
        <c:crosses val="autoZero"/>
        <c:auto val="1"/>
        <c:lblAlgn val="ctr"/>
        <c:lblOffset val="100"/>
        <c:noMultiLvlLbl val="0"/>
      </c:catAx>
      <c:valAx>
        <c:axId val="133735168"/>
        <c:scaling>
          <c:orientation val="minMax"/>
        </c:scaling>
        <c:delete val="0"/>
        <c:axPos val="l"/>
        <c:majorGridlines/>
        <c:numFmt formatCode="&quot;$&quot;#,##0" sourceLinked="1"/>
        <c:majorTickMark val="out"/>
        <c:minorTickMark val="none"/>
        <c:tickLblPos val="nextTo"/>
        <c:crossAx val="133726976"/>
        <c:crosses val="autoZero"/>
        <c:crossBetween val="between"/>
      </c:valAx>
      <c:dTable>
        <c:showHorzBorder val="1"/>
        <c:showVertBorder val="1"/>
        <c:showOutline val="1"/>
        <c:showKeys val="1"/>
      </c:dTable>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title>
    <c:autoTitleDeleted val="0"/>
    <c:view3D>
      <c:rotX val="30"/>
      <c:rotY val="0"/>
      <c:rAngAx val="0"/>
      <c:perspective val="30"/>
    </c:view3D>
    <c:floor>
      <c:thickness val="0"/>
    </c:floor>
    <c:sideWall>
      <c:thickness val="0"/>
    </c:sideWall>
    <c:backWall>
      <c:thickness val="0"/>
    </c:backWall>
    <c:plotArea>
      <c:layout/>
      <c:pie3DChart>
        <c:varyColors val="1"/>
        <c:ser>
          <c:idx val="0"/>
          <c:order val="0"/>
          <c:tx>
            <c:strRef>
              <c:f>Sheet3!$D$16</c:f>
              <c:strCache>
                <c:ptCount val="1"/>
                <c:pt idx="0">
                  <c:v>2023 Proposed</c:v>
                </c:pt>
              </c:strCache>
            </c:strRef>
          </c:tx>
          <c:dLbls>
            <c:dLbl>
              <c:idx val="5"/>
              <c:layout>
                <c:manualLayout>
                  <c:x val="4.843304843304843E-2"/>
                  <c:y val="-3.3613445378151259E-2"/>
                </c:manualLayout>
              </c:layout>
              <c:dLblPos val="bestFit"/>
              <c:showLegendKey val="0"/>
              <c:showVal val="1"/>
              <c:showCatName val="1"/>
              <c:showSerName val="0"/>
              <c:showPercent val="1"/>
              <c:showBubbleSize val="0"/>
            </c:dLbl>
            <c:dLblPos val="outEnd"/>
            <c:showLegendKey val="0"/>
            <c:showVal val="1"/>
            <c:showCatName val="1"/>
            <c:showSerName val="0"/>
            <c:showPercent val="1"/>
            <c:showBubbleSize val="0"/>
            <c:showLeaderLines val="0"/>
          </c:dLbls>
          <c:cat>
            <c:strRef>
              <c:f>Sheet3!$A$17:$A$22</c:f>
              <c:strCache>
                <c:ptCount val="6"/>
                <c:pt idx="0">
                  <c:v>Admin</c:v>
                </c:pt>
                <c:pt idx="1">
                  <c:v>Contingency</c:v>
                </c:pt>
                <c:pt idx="2">
                  <c:v>Contracted Svcs</c:v>
                </c:pt>
                <c:pt idx="3">
                  <c:v>Drainage</c:v>
                </c:pt>
                <c:pt idx="4">
                  <c:v>Repair</c:v>
                </c:pt>
                <c:pt idx="5">
                  <c:v>Utilities</c:v>
                </c:pt>
              </c:strCache>
            </c:strRef>
          </c:cat>
          <c:val>
            <c:numRef>
              <c:f>Sheet3!$D$17:$D$22</c:f>
              <c:numCache>
                <c:formatCode>"$"#,##0</c:formatCode>
                <c:ptCount val="6"/>
                <c:pt idx="0">
                  <c:v>2070</c:v>
                </c:pt>
                <c:pt idx="1">
                  <c:v>13939</c:v>
                </c:pt>
                <c:pt idx="2">
                  <c:v>2026</c:v>
                </c:pt>
                <c:pt idx="3">
                  <c:v>1600</c:v>
                </c:pt>
                <c:pt idx="4">
                  <c:v>1045</c:v>
                </c:pt>
                <c:pt idx="5">
                  <c:v>1000</c:v>
                </c:pt>
              </c:numCache>
            </c:numRef>
          </c:val>
        </c:ser>
        <c:dLbls>
          <c:showLegendKey val="0"/>
          <c:showVal val="0"/>
          <c:showCatName val="0"/>
          <c:showSerName val="0"/>
          <c:showPercent val="0"/>
          <c:showBubbleSize val="0"/>
          <c:showLeaderLines val="0"/>
        </c:dLbls>
      </c:pie3DChart>
    </c:plotArea>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49445D70-538F-4903-AC12-F2EDB38806AB}" type="datetimeFigureOut">
              <a:rPr lang="en-US" smtClean="0"/>
              <a:t>1/27/2023</a:t>
            </a:fld>
            <a:endParaRPr lang="en-US"/>
          </a:p>
        </p:txBody>
      </p:sp>
      <p:sp>
        <p:nvSpPr>
          <p:cNvPr id="4" name="Footer Placeholder 3"/>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5043DB33-2210-4582-96C7-0B86ECD7B956}" type="slidenum">
              <a:rPr lang="en-US" smtClean="0"/>
              <a:t>‹#›</a:t>
            </a:fld>
            <a:endParaRPr lang="en-US"/>
          </a:p>
        </p:txBody>
      </p:sp>
    </p:spTree>
    <p:extLst>
      <p:ext uri="{BB962C8B-B14F-4D97-AF65-F5344CB8AC3E}">
        <p14:creationId xmlns:p14="http://schemas.microsoft.com/office/powerpoint/2010/main" val="100326394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2.jpeg>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2B17E83D-2234-4B8F-B3B0-C44793E43B9B}" type="datetimeFigureOut">
              <a:rPr lang="en-US" smtClean="0"/>
              <a:t>1/27/2023</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4B42766D-08C9-4670-A871-D8A99EDD2B9E}" type="slidenum">
              <a:rPr lang="en-US" smtClean="0"/>
              <a:t>‹#›</a:t>
            </a:fld>
            <a:endParaRPr lang="en-US"/>
          </a:p>
        </p:txBody>
      </p:sp>
    </p:spTree>
    <p:extLst>
      <p:ext uri="{BB962C8B-B14F-4D97-AF65-F5344CB8AC3E}">
        <p14:creationId xmlns:p14="http://schemas.microsoft.com/office/powerpoint/2010/main" val="2999731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42766D-08C9-4670-A871-D8A99EDD2B9E}" type="slidenum">
              <a:rPr lang="en-US" smtClean="0"/>
              <a:t>1</a:t>
            </a:fld>
            <a:endParaRPr lang="en-US"/>
          </a:p>
        </p:txBody>
      </p:sp>
    </p:spTree>
    <p:extLst>
      <p:ext uri="{BB962C8B-B14F-4D97-AF65-F5344CB8AC3E}">
        <p14:creationId xmlns:p14="http://schemas.microsoft.com/office/powerpoint/2010/main" val="163373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rotWithShape="1">
          <a:gsLst>
            <a:gs pos="32300">
              <a:srgbClr val="FBF3EF"/>
            </a:gs>
            <a:gs pos="0">
              <a:schemeClr val="bg2">
                <a:tint val="90000"/>
                <a:satMod val="92000"/>
                <a:lumMod val="120000"/>
              </a:schemeClr>
            </a:gs>
            <a:gs pos="100000">
              <a:srgbClr val="F5E4DB"/>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4043183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223847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pic>
        <p:nvPicPr>
          <p:cNvPr id="12" name="Picture 11"/>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20466772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28120621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pic>
        <p:nvPicPr>
          <p:cNvPr id="13" name="Picture 12"/>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1698618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31071720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28921650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598421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B1E8382-9C5B-4050-88F9-EA92AE0D1A5C}" type="slidenum">
              <a:rPr lang="en-US" smtClean="0"/>
              <a:t>‹#›</a:t>
            </a:fld>
            <a:endParaRPr lang="en-US"/>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21293"/>
            <a:ext cx="1925587" cy="1267125"/>
          </a:xfrm>
          <a:prstGeom prst="rect">
            <a:avLst/>
          </a:prstGeom>
        </p:spPr>
      </p:pic>
    </p:spTree>
    <p:extLst>
      <p:ext uri="{BB962C8B-B14F-4D97-AF65-F5344CB8AC3E}">
        <p14:creationId xmlns:p14="http://schemas.microsoft.com/office/powerpoint/2010/main" val="2200530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CE1620-C1F4-4CF5-BA76-06F968373EC2}"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B1E8382-9C5B-4050-88F9-EA92AE0D1A5C}" type="slidenum">
              <a:rPr lang="en-US" smtClean="0"/>
              <a:t>‹#›</a:t>
            </a:fld>
            <a:endParaRPr lang="en-US"/>
          </a:p>
        </p:txBody>
      </p:sp>
    </p:spTree>
    <p:extLst>
      <p:ext uri="{BB962C8B-B14F-4D97-AF65-F5344CB8AC3E}">
        <p14:creationId xmlns:p14="http://schemas.microsoft.com/office/powerpoint/2010/main" val="2331482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B1E8382-9C5B-4050-88F9-EA92AE0D1A5C}" type="slidenum">
              <a:rPr lang="en-US" smtClean="0"/>
              <a:t>‹#›</a:t>
            </a:fld>
            <a:endParaRPr lang="en-US"/>
          </a:p>
        </p:txBody>
      </p:sp>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3851795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8CE1620-C1F4-4CF5-BA76-06F968373EC2}" type="datetimeFigureOut">
              <a:rPr lang="en-US" smtClean="0"/>
              <a:t>1/27/2023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B1E8382-9C5B-4050-88F9-EA92AE0D1A5C}" type="slidenum">
              <a:rPr lang="en-US" smtClean="0"/>
              <a:t>‹#›</a:t>
            </a:fld>
            <a:endParaRPr lang="en-US"/>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1166280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8CE1620-C1F4-4CF5-BA76-06F968373EC2}" type="datetimeFigureOut">
              <a:rPr lang="en-US" smtClean="0"/>
              <a:t>1/27/2023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B1E8382-9C5B-4050-88F9-EA92AE0D1A5C}" type="slidenum">
              <a:rPr lang="en-US" smtClean="0"/>
              <a:t>‹#›</a:t>
            </a:fld>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2747950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CE1620-C1F4-4CF5-BA76-06F968373EC2}" type="datetimeFigureOut">
              <a:rPr lang="en-US" smtClean="0"/>
              <a:t>1/27/2023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B1E8382-9C5B-4050-88F9-EA92AE0D1A5C}" type="slidenum">
              <a:rPr lang="en-US" smtClean="0"/>
              <a:t>‹#›</a:t>
            </a:fld>
            <a:endParaRPr lang="en-US"/>
          </a:p>
        </p:txBody>
      </p:sp>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3812944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B1E8382-9C5B-4050-88F9-EA92AE0D1A5C}" type="slidenum">
              <a:rPr lang="en-US" smtClean="0"/>
              <a:t>‹#›</a:t>
            </a:fld>
            <a:endParaRPr lang="en-US"/>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21293"/>
            <a:ext cx="1925587" cy="1267125"/>
          </a:xfrm>
          <a:prstGeom prst="rect">
            <a:avLst/>
          </a:prstGeom>
        </p:spPr>
      </p:pic>
    </p:spTree>
    <p:extLst>
      <p:ext uri="{BB962C8B-B14F-4D97-AF65-F5344CB8AC3E}">
        <p14:creationId xmlns:p14="http://schemas.microsoft.com/office/powerpoint/2010/main" val="2037603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CE1620-C1F4-4CF5-BA76-06F968373EC2}"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B1E8382-9C5B-4050-88F9-EA92AE0D1A5C}" type="slidenum">
              <a:rPr lang="en-US" smtClean="0"/>
              <a:t>‹#›</a:t>
            </a:fld>
            <a:endParaRPr lang="en-US"/>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l="31599" t="6449" r="22745" b="25133"/>
          <a:stretch/>
        </p:blipFill>
        <p:spPr>
          <a:xfrm>
            <a:off x="10132529" y="512747"/>
            <a:ext cx="1925587" cy="1267125"/>
          </a:xfrm>
          <a:prstGeom prst="rect">
            <a:avLst/>
          </a:prstGeom>
        </p:spPr>
      </p:pic>
    </p:spTree>
    <p:extLst>
      <p:ext uri="{BB962C8B-B14F-4D97-AF65-F5344CB8AC3E}">
        <p14:creationId xmlns:p14="http://schemas.microsoft.com/office/powerpoint/2010/main" val="4217507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rgbClr val="F3DFD5"/>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98CE1620-C1F4-4CF5-BA76-06F968373EC2}" type="datetimeFigureOut">
              <a:rPr lang="en-US" smtClean="0"/>
              <a:t>1/27/2023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B1E8382-9C5B-4050-88F9-EA92AE0D1A5C}" type="slidenum">
              <a:rPr lang="en-US" smtClean="0"/>
              <a:t>‹#›</a:t>
            </a:fld>
            <a:endParaRPr lang="en-US"/>
          </a:p>
        </p:txBody>
      </p:sp>
    </p:spTree>
    <p:extLst>
      <p:ext uri="{BB962C8B-B14F-4D97-AF65-F5344CB8AC3E}">
        <p14:creationId xmlns:p14="http://schemas.microsoft.com/office/powerpoint/2010/main" val="3788633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13.jpeg"/><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06333" y="1104335"/>
            <a:ext cx="8915399" cy="2262781"/>
          </a:xfrm>
        </p:spPr>
        <p:txBody>
          <a:bodyPr/>
          <a:lstStyle/>
          <a:p>
            <a:r>
              <a:rPr lang="en-US" dirty="0" smtClean="0"/>
              <a:t>Sienna Forest Homeowners Association</a:t>
            </a:r>
            <a:endParaRPr lang="en-US" dirty="0"/>
          </a:p>
        </p:txBody>
      </p:sp>
      <p:sp>
        <p:nvSpPr>
          <p:cNvPr id="3" name="Subtitle 2"/>
          <p:cNvSpPr>
            <a:spLocks noGrp="1"/>
          </p:cNvSpPr>
          <p:nvPr>
            <p:ph type="subTitle" idx="1"/>
          </p:nvPr>
        </p:nvSpPr>
        <p:spPr>
          <a:xfrm>
            <a:off x="2564829" y="4618883"/>
            <a:ext cx="8915399" cy="1126283"/>
          </a:xfrm>
        </p:spPr>
        <p:txBody>
          <a:bodyPr/>
          <a:lstStyle/>
          <a:p>
            <a:r>
              <a:rPr lang="en-US" dirty="0" smtClean="0"/>
              <a:t>1/30/23</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52857" y="3720974"/>
            <a:ext cx="6513773" cy="2860344"/>
          </a:xfrm>
          <a:prstGeom prst="rect">
            <a:avLst/>
          </a:prstGeom>
        </p:spPr>
      </p:pic>
    </p:spTree>
    <p:extLst>
      <p:ext uri="{BB962C8B-B14F-4D97-AF65-F5344CB8AC3E}">
        <p14:creationId xmlns:p14="http://schemas.microsoft.com/office/powerpoint/2010/main" val="4185086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Easements</a:t>
            </a:r>
            <a:endParaRPr lang="en-US" dirty="0"/>
          </a:p>
        </p:txBody>
      </p:sp>
      <p:sp>
        <p:nvSpPr>
          <p:cNvPr id="3" name="Content Placeholder 2"/>
          <p:cNvSpPr>
            <a:spLocks noGrp="1"/>
          </p:cNvSpPr>
          <p:nvPr>
            <p:ph idx="1"/>
          </p:nvPr>
        </p:nvSpPr>
        <p:spPr>
          <a:xfrm>
            <a:off x="2442908" y="2182368"/>
            <a:ext cx="8915400" cy="4301878"/>
          </a:xfrm>
        </p:spPr>
        <p:txBody>
          <a:bodyPr>
            <a:normAutofit/>
          </a:bodyPr>
          <a:lstStyle/>
          <a:p>
            <a:r>
              <a:rPr lang="en-US" dirty="0" smtClean="0"/>
              <a:t>10 feet parallel to front and back lot lines</a:t>
            </a:r>
          </a:p>
          <a:p>
            <a:r>
              <a:rPr lang="en-US" dirty="0" smtClean="0"/>
              <a:t>5 feet along each side lot line</a:t>
            </a:r>
            <a:endParaRPr lang="en-US" dirty="0"/>
          </a:p>
          <a:p>
            <a:r>
              <a:rPr lang="en-US" dirty="0" smtClean="0"/>
              <a:t>36-37 and 37-38 have 12.5 foot easements on side lot lines</a:t>
            </a:r>
          </a:p>
          <a:p>
            <a:r>
              <a:rPr lang="en-US" dirty="0" smtClean="0"/>
              <a:t>Easement over all portions of a lot (except where  unit is constructed) to maintain, correct, and improve drainage of surface water.  Including the right to cut trees bushes, shrubbery or make </a:t>
            </a:r>
            <a:r>
              <a:rPr lang="en-US" dirty="0" err="1" smtClean="0"/>
              <a:t>gradings</a:t>
            </a:r>
            <a:endParaRPr lang="en-US" dirty="0" smtClean="0"/>
          </a:p>
          <a:p>
            <a:pPr lvl="1"/>
            <a:r>
              <a:rPr lang="en-US" dirty="0" smtClean="0"/>
              <a:t>Restore surface to its original condition as practical, but not required to replace or repair fences, walls, structures, landscaping or other improvements that were located within the easement areas</a:t>
            </a:r>
            <a:endParaRPr lang="en-US" dirty="0"/>
          </a:p>
        </p:txBody>
      </p:sp>
    </p:spTree>
    <p:extLst>
      <p:ext uri="{BB962C8B-B14F-4D97-AF65-F5344CB8AC3E}">
        <p14:creationId xmlns:p14="http://schemas.microsoft.com/office/powerpoint/2010/main" val="25955738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HOA Responsibilities</a:t>
            </a:r>
            <a:endParaRPr lang="en-US" dirty="0"/>
          </a:p>
        </p:txBody>
      </p:sp>
      <p:sp>
        <p:nvSpPr>
          <p:cNvPr id="3" name="Content Placeholder 2"/>
          <p:cNvSpPr>
            <a:spLocks noGrp="1"/>
          </p:cNvSpPr>
          <p:nvPr>
            <p:ph idx="1"/>
          </p:nvPr>
        </p:nvSpPr>
        <p:spPr/>
        <p:txBody>
          <a:bodyPr/>
          <a:lstStyle/>
          <a:p>
            <a:r>
              <a:rPr lang="en-US" dirty="0" smtClean="0"/>
              <a:t>Maintain </a:t>
            </a:r>
            <a:r>
              <a:rPr lang="en-US" dirty="0" err="1"/>
              <a:t>S</a:t>
            </a:r>
            <a:r>
              <a:rPr lang="en-US" dirty="0" err="1" smtClean="0"/>
              <a:t>tormwater</a:t>
            </a:r>
            <a:r>
              <a:rPr lang="en-US" dirty="0" smtClean="0"/>
              <a:t> Management System installed by the Developer</a:t>
            </a:r>
          </a:p>
          <a:p>
            <a:pPr lvl="1"/>
            <a:r>
              <a:rPr lang="en-US" dirty="0" smtClean="0"/>
              <a:t>STRWMD Permit No. 42-03101431IM</a:t>
            </a:r>
          </a:p>
          <a:p>
            <a:r>
              <a:rPr lang="en-US" dirty="0" smtClean="0"/>
              <a:t>Maintain Retention pond</a:t>
            </a:r>
          </a:p>
          <a:p>
            <a:r>
              <a:rPr lang="en-US" dirty="0" smtClean="0"/>
              <a:t>Maintain Drainage</a:t>
            </a:r>
          </a:p>
          <a:p>
            <a:r>
              <a:rPr lang="en-US" dirty="0" smtClean="0"/>
              <a:t>Maintain Landscaping and signage at the entrance</a:t>
            </a:r>
          </a:p>
          <a:p>
            <a:endParaRPr lang="en-US" dirty="0" smtClean="0"/>
          </a:p>
          <a:p>
            <a:endParaRPr lang="en-US" dirty="0"/>
          </a:p>
        </p:txBody>
      </p:sp>
    </p:spTree>
    <p:extLst>
      <p:ext uri="{BB962C8B-B14F-4D97-AF65-F5344CB8AC3E}">
        <p14:creationId xmlns:p14="http://schemas.microsoft.com/office/powerpoint/2010/main" val="38721504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92236" y="85344"/>
            <a:ext cx="9548903" cy="6858000"/>
          </a:xfrm>
          <a:prstGeom prst="rect">
            <a:avLst/>
          </a:prstGeom>
        </p:spPr>
      </p:pic>
    </p:spTree>
    <p:extLst>
      <p:ext uri="{BB962C8B-B14F-4D97-AF65-F5344CB8AC3E}">
        <p14:creationId xmlns:p14="http://schemas.microsoft.com/office/powerpoint/2010/main" val="5421687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2746" y="0"/>
            <a:ext cx="9347596" cy="6858000"/>
          </a:xfrm>
          <a:prstGeom prst="rect">
            <a:avLst/>
          </a:prstGeom>
        </p:spPr>
      </p:pic>
    </p:spTree>
    <p:extLst>
      <p:ext uri="{BB962C8B-B14F-4D97-AF65-F5344CB8AC3E}">
        <p14:creationId xmlns:p14="http://schemas.microsoft.com/office/powerpoint/2010/main" val="31214919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Technologies</a:t>
            </a:r>
            <a:endParaRPr lang="en-US" dirty="0"/>
          </a:p>
        </p:txBody>
      </p:sp>
      <p:sp>
        <p:nvSpPr>
          <p:cNvPr id="3" name="Content Placeholder 2"/>
          <p:cNvSpPr>
            <a:spLocks noGrp="1"/>
          </p:cNvSpPr>
          <p:nvPr>
            <p:ph idx="1"/>
          </p:nvPr>
        </p:nvSpPr>
        <p:spPr/>
        <p:txBody>
          <a:bodyPr/>
          <a:lstStyle/>
          <a:p>
            <a:r>
              <a:rPr lang="en-US" dirty="0" smtClean="0"/>
              <a:t>Website</a:t>
            </a:r>
          </a:p>
          <a:p>
            <a:r>
              <a:rPr lang="en-US" dirty="0" smtClean="0"/>
              <a:t>Zoom</a:t>
            </a:r>
          </a:p>
          <a:p>
            <a:r>
              <a:rPr lang="en-US" dirty="0" smtClean="0"/>
              <a:t>HOA Messenger</a:t>
            </a:r>
            <a:endParaRPr lang="en-US" dirty="0"/>
          </a:p>
        </p:txBody>
      </p:sp>
    </p:spTree>
    <p:extLst>
      <p:ext uri="{BB962C8B-B14F-4D97-AF65-F5344CB8AC3E}">
        <p14:creationId xmlns:p14="http://schemas.microsoft.com/office/powerpoint/2010/main" val="23649349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Assessments/Treasurer’s </a:t>
            </a:r>
            <a:r>
              <a:rPr lang="en-US" dirty="0" smtClean="0"/>
              <a:t>Report</a:t>
            </a:r>
            <a:br>
              <a:rPr lang="en-US" dirty="0" smtClean="0"/>
            </a:br>
            <a:r>
              <a:rPr lang="en-US" dirty="0" smtClean="0"/>
              <a:t>Source of Funds</a:t>
            </a:r>
            <a:endParaRPr lang="en-US" dirty="0"/>
          </a:p>
        </p:txBody>
      </p:sp>
      <p:sp>
        <p:nvSpPr>
          <p:cNvPr id="3" name="Content Placeholder 2"/>
          <p:cNvSpPr>
            <a:spLocks noGrp="1"/>
          </p:cNvSpPr>
          <p:nvPr>
            <p:ph idx="1"/>
          </p:nvPr>
        </p:nvSpPr>
        <p:spPr>
          <a:xfrm>
            <a:off x="2589212" y="1844040"/>
            <a:ext cx="8915400" cy="4067182"/>
          </a:xfrm>
        </p:spPr>
        <p:txBody>
          <a:bodyPr>
            <a:normAutofit/>
          </a:bodyPr>
          <a:lstStyle/>
          <a:p>
            <a:r>
              <a:rPr lang="en-US" dirty="0" smtClean="0"/>
              <a:t>Annual maintenance assessment</a:t>
            </a:r>
          </a:p>
          <a:p>
            <a:pPr lvl="1"/>
            <a:r>
              <a:rPr lang="en-US" dirty="0" smtClean="0"/>
              <a:t>Letters went out $</a:t>
            </a:r>
            <a:r>
              <a:rPr lang="en-US" dirty="0" smtClean="0"/>
              <a:t>258.75 </a:t>
            </a:r>
            <a:r>
              <a:rPr lang="en-US" dirty="0" smtClean="0"/>
              <a:t>due </a:t>
            </a:r>
            <a:r>
              <a:rPr lang="en-US" dirty="0" smtClean="0"/>
              <a:t>2/</a:t>
            </a:r>
            <a:r>
              <a:rPr lang="en-US" dirty="0" smtClean="0"/>
              <a:t>15 </a:t>
            </a:r>
            <a:r>
              <a:rPr lang="en-US" dirty="0" smtClean="0"/>
              <a:t>18% for late payment </a:t>
            </a:r>
            <a:r>
              <a:rPr lang="en-US" dirty="0" smtClean="0"/>
              <a:t>($</a:t>
            </a:r>
            <a:r>
              <a:rPr lang="en-US" dirty="0" smtClean="0"/>
              <a:t>10,867.5</a:t>
            </a:r>
            <a:r>
              <a:rPr lang="en-US" dirty="0" smtClean="0"/>
              <a:t>0 </a:t>
            </a:r>
            <a:r>
              <a:rPr lang="en-US" dirty="0" smtClean="0"/>
              <a:t>total).</a:t>
            </a:r>
          </a:p>
          <a:p>
            <a:pPr lvl="1"/>
            <a:r>
              <a:rPr lang="en-US" dirty="0" smtClean="0"/>
              <a:t>Includes reserve amount for year </a:t>
            </a:r>
            <a:r>
              <a:rPr lang="en-US" dirty="0" smtClean="0"/>
              <a:t>.</a:t>
            </a:r>
          </a:p>
          <a:p>
            <a:pPr lvl="1"/>
            <a:r>
              <a:rPr lang="en-US" dirty="0" smtClean="0"/>
              <a:t>15% cap in annual increase unless approved by members in attendance at meeting.  2022 Board voted to raise the fee ($1,417.50 added to the overall budget)</a:t>
            </a:r>
          </a:p>
          <a:p>
            <a:pPr lvl="1"/>
            <a:r>
              <a:rPr lang="en-US" dirty="0" smtClean="0"/>
              <a:t>Increase working </a:t>
            </a:r>
            <a:r>
              <a:rPr lang="en-US" dirty="0" smtClean="0"/>
              <a:t>capital fund.</a:t>
            </a:r>
          </a:p>
          <a:p>
            <a:r>
              <a:rPr lang="en-US" dirty="0" smtClean="0"/>
              <a:t>Special assessments</a:t>
            </a:r>
          </a:p>
          <a:p>
            <a:pPr lvl="1"/>
            <a:r>
              <a:rPr lang="en-US" dirty="0" smtClean="0"/>
              <a:t>Must be approved by 2/3 of members who attend meeting for this purpose.</a:t>
            </a:r>
          </a:p>
          <a:p>
            <a:r>
              <a:rPr lang="en-US" dirty="0" smtClean="0"/>
              <a:t>Assessments against a particular lot</a:t>
            </a:r>
          </a:p>
          <a:p>
            <a:r>
              <a:rPr lang="en-US" dirty="0" smtClean="0"/>
              <a:t>Excise taxes that may be imposed</a:t>
            </a:r>
            <a:endParaRPr lang="en-US" dirty="0"/>
          </a:p>
        </p:txBody>
      </p:sp>
    </p:spTree>
    <p:extLst>
      <p:ext uri="{BB962C8B-B14F-4D97-AF65-F5344CB8AC3E}">
        <p14:creationId xmlns:p14="http://schemas.microsoft.com/office/powerpoint/2010/main" val="11974782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Treasurer’s Report </a:t>
            </a:r>
            <a:r>
              <a:rPr lang="en-US" dirty="0" smtClean="0"/>
              <a:t>2022</a:t>
            </a:r>
            <a:endParaRPr lang="en-US" dirty="0"/>
          </a:p>
        </p:txBody>
      </p:sp>
      <p:sp>
        <p:nvSpPr>
          <p:cNvPr id="7" name="Content Placeholder 6"/>
          <p:cNvSpPr>
            <a:spLocks noGrp="1"/>
          </p:cNvSpPr>
          <p:nvPr>
            <p:ph idx="1"/>
          </p:nvPr>
        </p:nvSpPr>
        <p:spPr>
          <a:xfrm>
            <a:off x="2596832" y="2156460"/>
            <a:ext cx="8915400" cy="3777622"/>
          </a:xfrm>
        </p:spPr>
        <p:txBody>
          <a:bodyPr/>
          <a:lstStyle/>
          <a:p>
            <a:r>
              <a:rPr lang="en-US" dirty="0" smtClean="0"/>
              <a:t>2023 Annual </a:t>
            </a:r>
            <a:r>
              <a:rPr lang="en-US" dirty="0"/>
              <a:t>Dues Revenue </a:t>
            </a:r>
            <a:r>
              <a:rPr lang="en-US" dirty="0" smtClean="0"/>
              <a:t>$</a:t>
            </a:r>
            <a:r>
              <a:rPr lang="en-US" dirty="0" smtClean="0"/>
              <a:t>10,867.</a:t>
            </a:r>
            <a:r>
              <a:rPr lang="en-US" dirty="0" smtClean="0"/>
              <a:t>50 </a:t>
            </a:r>
            <a:r>
              <a:rPr lang="en-US" dirty="0"/>
              <a:t>(42 lots x </a:t>
            </a:r>
            <a:r>
              <a:rPr lang="en-US" dirty="0" smtClean="0"/>
              <a:t>$</a:t>
            </a:r>
            <a:r>
              <a:rPr lang="en-US" dirty="0" smtClean="0"/>
              <a:t>258.75</a:t>
            </a:r>
            <a:r>
              <a:rPr lang="en-US" dirty="0" smtClean="0"/>
              <a:t>)</a:t>
            </a:r>
            <a:endParaRPr lang="en-US" dirty="0"/>
          </a:p>
          <a:p>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9026" y="2567941"/>
            <a:ext cx="4690504" cy="3819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0" name="Chart 9"/>
          <p:cNvGraphicFramePr>
            <a:graphicFrameLocks/>
          </p:cNvGraphicFramePr>
          <p:nvPr>
            <p:extLst>
              <p:ext uri="{D42A27DB-BD31-4B8C-83A1-F6EECF244321}">
                <p14:modId xmlns:p14="http://schemas.microsoft.com/office/powerpoint/2010/main" val="2488241373"/>
              </p:ext>
            </p:extLst>
          </p:nvPr>
        </p:nvGraphicFramePr>
        <p:xfrm>
          <a:off x="937260" y="2903219"/>
          <a:ext cx="5913120" cy="348448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750806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Swale +</a:t>
            </a:r>
            <a:endParaRPr lang="en-US" dirty="0"/>
          </a:p>
        </p:txBody>
      </p:sp>
      <p:sp>
        <p:nvSpPr>
          <p:cNvPr id="3" name="Content Placeholder 2"/>
          <p:cNvSpPr>
            <a:spLocks noGrp="1"/>
          </p:cNvSpPr>
          <p:nvPr>
            <p:ph idx="1"/>
          </p:nvPr>
        </p:nvSpPr>
        <p:spPr/>
        <p:txBody>
          <a:bodyPr/>
          <a:lstStyle/>
          <a:p>
            <a:r>
              <a:rPr lang="en-US" dirty="0"/>
              <a:t>Estimate/Budget was $35,448.  </a:t>
            </a:r>
          </a:p>
          <a:p>
            <a:pPr lvl="1"/>
            <a:r>
              <a:rPr lang="en-US" dirty="0"/>
              <a:t>$10,000 initial vendor – Spent $5,000</a:t>
            </a:r>
          </a:p>
          <a:p>
            <a:pPr lvl="1"/>
            <a:r>
              <a:rPr lang="en-US" dirty="0"/>
              <a:t>$25,500 Earthworks – Spent $23,801</a:t>
            </a:r>
          </a:p>
          <a:p>
            <a:r>
              <a:rPr lang="en-US" dirty="0"/>
              <a:t>To date we have spent $28,801</a:t>
            </a:r>
          </a:p>
          <a:p>
            <a:pPr marL="0" indent="0">
              <a:buNone/>
            </a:pPr>
            <a:endParaRPr lang="en-US" dirty="0"/>
          </a:p>
        </p:txBody>
      </p:sp>
    </p:spTree>
    <p:extLst>
      <p:ext uri="{BB962C8B-B14F-4D97-AF65-F5344CB8AC3E}">
        <p14:creationId xmlns:p14="http://schemas.microsoft.com/office/powerpoint/2010/main" val="9313100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Treasurer’s Report 2022</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890309818"/>
              </p:ext>
            </p:extLst>
          </p:nvPr>
        </p:nvGraphicFramePr>
        <p:xfrm>
          <a:off x="1751013" y="2247900"/>
          <a:ext cx="8915400" cy="37782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531473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Bylaws</a:t>
            </a:r>
            <a:endParaRPr lang="en-US" dirty="0"/>
          </a:p>
        </p:txBody>
      </p:sp>
      <p:sp>
        <p:nvSpPr>
          <p:cNvPr id="3" name="Content Placeholder 2"/>
          <p:cNvSpPr>
            <a:spLocks noGrp="1"/>
          </p:cNvSpPr>
          <p:nvPr>
            <p:ph idx="1"/>
          </p:nvPr>
        </p:nvSpPr>
        <p:spPr>
          <a:xfrm>
            <a:off x="2162492" y="1365504"/>
            <a:ext cx="8915400" cy="3777622"/>
          </a:xfrm>
        </p:spPr>
        <p:txBody>
          <a:bodyPr>
            <a:noAutofit/>
          </a:bodyPr>
          <a:lstStyle/>
          <a:p>
            <a:r>
              <a:rPr lang="en-US" sz="2000" dirty="0" smtClean="0"/>
              <a:t>Fiscal year = calendar year</a:t>
            </a:r>
          </a:p>
          <a:p>
            <a:r>
              <a:rPr lang="en-US" sz="2000" dirty="0" smtClean="0"/>
              <a:t>Annual Meeting (Oct/Nov)</a:t>
            </a:r>
          </a:p>
          <a:p>
            <a:r>
              <a:rPr lang="en-US" sz="2000" dirty="0" smtClean="0"/>
              <a:t>Member Meetings</a:t>
            </a:r>
          </a:p>
          <a:p>
            <a:pPr lvl="2"/>
            <a:r>
              <a:rPr lang="en-US" sz="2000" dirty="0" smtClean="0"/>
              <a:t>Written notice</a:t>
            </a:r>
          </a:p>
          <a:p>
            <a:pPr lvl="2"/>
            <a:r>
              <a:rPr lang="en-US" sz="2000" dirty="0" smtClean="0"/>
              <a:t>48 hour notice</a:t>
            </a:r>
          </a:p>
          <a:p>
            <a:r>
              <a:rPr lang="en-US" sz="2000" dirty="0" smtClean="0"/>
              <a:t>Proxies – Members may vote in person or by proxy</a:t>
            </a:r>
          </a:p>
          <a:p>
            <a:r>
              <a:rPr lang="en-US" sz="2000" dirty="0" smtClean="0"/>
              <a:t>Member Directory</a:t>
            </a:r>
          </a:p>
          <a:p>
            <a:r>
              <a:rPr lang="en-US" sz="2000" dirty="0" smtClean="0"/>
              <a:t>Voting by majority of members present at meeting</a:t>
            </a:r>
          </a:p>
          <a:p>
            <a:pPr lvl="1"/>
            <a:endParaRPr lang="en-US" sz="2000" dirty="0" smtClean="0"/>
          </a:p>
        </p:txBody>
      </p:sp>
    </p:spTree>
    <p:extLst>
      <p:ext uri="{BB962C8B-B14F-4D97-AF65-F5344CB8AC3E}">
        <p14:creationId xmlns:p14="http://schemas.microsoft.com/office/powerpoint/2010/main" val="41231317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2471928" y="1524000"/>
            <a:ext cx="8939784" cy="5334000"/>
          </a:xfrm>
        </p:spPr>
        <p:txBody>
          <a:bodyPr>
            <a:normAutofit fontScale="85000" lnSpcReduction="20000"/>
          </a:bodyPr>
          <a:lstStyle/>
          <a:p>
            <a:r>
              <a:rPr lang="en-US" dirty="0" smtClean="0"/>
              <a:t>Welcome/Logistics - Kurt</a:t>
            </a:r>
          </a:p>
          <a:p>
            <a:pPr lvl="1"/>
            <a:r>
              <a:rPr lang="en-US" dirty="0" smtClean="0"/>
              <a:t>Introductions</a:t>
            </a:r>
          </a:p>
          <a:p>
            <a:pPr lvl="1"/>
            <a:r>
              <a:rPr lang="en-US" dirty="0" smtClean="0"/>
              <a:t>Be sure to sign in and make any updates so we can have an updated directory.</a:t>
            </a:r>
          </a:p>
          <a:p>
            <a:pPr lvl="1"/>
            <a:r>
              <a:rPr lang="en-US" dirty="0"/>
              <a:t>Budget for </a:t>
            </a:r>
            <a:r>
              <a:rPr lang="en-US" dirty="0" smtClean="0"/>
              <a:t>2023 </a:t>
            </a:r>
            <a:r>
              <a:rPr lang="en-US" dirty="0" smtClean="0"/>
              <a:t>– Maxine</a:t>
            </a:r>
          </a:p>
          <a:p>
            <a:pPr lvl="1"/>
            <a:r>
              <a:rPr lang="en-US" dirty="0" smtClean="0"/>
              <a:t>Election </a:t>
            </a:r>
            <a:r>
              <a:rPr lang="en-US" dirty="0" smtClean="0"/>
              <a:t>of 2023 Officials - Cheryl</a:t>
            </a:r>
          </a:p>
          <a:p>
            <a:pPr lvl="1"/>
            <a:r>
              <a:rPr lang="en-US" dirty="0" smtClean="0"/>
              <a:t>Dinner on HOA/Cash Bar</a:t>
            </a:r>
          </a:p>
          <a:p>
            <a:r>
              <a:rPr lang="en-US" dirty="0" smtClean="0"/>
              <a:t>What was done in 2022</a:t>
            </a:r>
          </a:p>
          <a:p>
            <a:r>
              <a:rPr lang="en-US" dirty="0" smtClean="0"/>
              <a:t>Possible Future Needs</a:t>
            </a:r>
          </a:p>
          <a:p>
            <a:r>
              <a:rPr lang="en-US" dirty="0" smtClean="0"/>
              <a:t>Covenants </a:t>
            </a:r>
            <a:r>
              <a:rPr lang="en-US" dirty="0"/>
              <a:t>HOA </a:t>
            </a:r>
            <a:r>
              <a:rPr lang="en-US" dirty="0" smtClean="0"/>
              <a:t>Responsibilities</a:t>
            </a:r>
          </a:p>
          <a:p>
            <a:r>
              <a:rPr lang="en-US" dirty="0" smtClean="0"/>
              <a:t>Covenants </a:t>
            </a:r>
            <a:r>
              <a:rPr lang="en-US" dirty="0" smtClean="0"/>
              <a:t>Homeowner Responsibilities</a:t>
            </a:r>
          </a:p>
          <a:p>
            <a:r>
              <a:rPr lang="en-US" dirty="0" smtClean="0"/>
              <a:t>Swale/Drainage</a:t>
            </a:r>
          </a:p>
          <a:p>
            <a:pPr lvl="1"/>
            <a:r>
              <a:rPr lang="en-US" dirty="0" smtClean="0"/>
              <a:t>Easements</a:t>
            </a:r>
          </a:p>
          <a:p>
            <a:r>
              <a:rPr lang="en-US" dirty="0" smtClean="0"/>
              <a:t>Technologies - Aaron</a:t>
            </a:r>
            <a:endParaRPr lang="en-US" dirty="0" smtClean="0"/>
          </a:p>
          <a:p>
            <a:r>
              <a:rPr lang="en-US" dirty="0" smtClean="0"/>
              <a:t>Treasurer’s </a:t>
            </a:r>
            <a:r>
              <a:rPr lang="en-US" dirty="0" smtClean="0"/>
              <a:t>Report – Maxine</a:t>
            </a:r>
          </a:p>
          <a:p>
            <a:pPr lvl="1"/>
            <a:r>
              <a:rPr lang="en-US" dirty="0" smtClean="0"/>
              <a:t>Assessments</a:t>
            </a:r>
          </a:p>
          <a:p>
            <a:r>
              <a:rPr lang="en-US" dirty="0" smtClean="0"/>
              <a:t>Election - Cheryl</a:t>
            </a:r>
          </a:p>
          <a:p>
            <a:pPr lvl="1"/>
            <a:r>
              <a:rPr lang="en-US" dirty="0" smtClean="0"/>
              <a:t>1 vote per lot</a:t>
            </a:r>
          </a:p>
          <a:p>
            <a:pPr lvl="1"/>
            <a:endParaRPr lang="en-US" dirty="0" smtClean="0"/>
          </a:p>
          <a:p>
            <a:pPr lvl="1"/>
            <a:endParaRPr lang="en-US" dirty="0"/>
          </a:p>
        </p:txBody>
      </p:sp>
    </p:spTree>
    <p:extLst>
      <p:ext uri="{BB962C8B-B14F-4D97-AF65-F5344CB8AC3E}">
        <p14:creationId xmlns:p14="http://schemas.microsoft.com/office/powerpoint/2010/main" val="27924439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Bylaws</a:t>
            </a:r>
            <a:endParaRPr lang="en-US" dirty="0"/>
          </a:p>
        </p:txBody>
      </p:sp>
      <p:sp>
        <p:nvSpPr>
          <p:cNvPr id="3" name="Content Placeholder 2"/>
          <p:cNvSpPr>
            <a:spLocks noGrp="1"/>
          </p:cNvSpPr>
          <p:nvPr>
            <p:ph idx="1"/>
          </p:nvPr>
        </p:nvSpPr>
        <p:spPr>
          <a:xfrm>
            <a:off x="2162492" y="1365504"/>
            <a:ext cx="8915400" cy="3777622"/>
          </a:xfrm>
        </p:spPr>
        <p:txBody>
          <a:bodyPr>
            <a:noAutofit/>
          </a:bodyPr>
          <a:lstStyle/>
          <a:p>
            <a:pPr marL="0" indent="0">
              <a:buNone/>
            </a:pPr>
            <a:endParaRPr lang="en-US" sz="2000" dirty="0" smtClean="0"/>
          </a:p>
          <a:p>
            <a:r>
              <a:rPr lang="en-US" sz="2000" dirty="0" smtClean="0"/>
              <a:t>Board of Directors = elected officers (President Treasurer and Secretary)</a:t>
            </a:r>
          </a:p>
          <a:p>
            <a:pPr lvl="1"/>
            <a:r>
              <a:rPr lang="en-US" sz="2000" dirty="0" smtClean="0"/>
              <a:t>3 to 9 members</a:t>
            </a:r>
          </a:p>
          <a:p>
            <a:pPr lvl="1"/>
            <a:r>
              <a:rPr lang="en-US" sz="2000" dirty="0" smtClean="0"/>
              <a:t>Nominees can come from the board or floor at annual meeting</a:t>
            </a:r>
          </a:p>
          <a:p>
            <a:pPr lvl="1"/>
            <a:r>
              <a:rPr lang="en-US" sz="2000" dirty="0" smtClean="0"/>
              <a:t>1 year term </a:t>
            </a:r>
          </a:p>
          <a:p>
            <a:pPr lvl="1"/>
            <a:r>
              <a:rPr lang="en-US" sz="2000" dirty="0" smtClean="0"/>
              <a:t>Vacancies during year can be filled by Directors/Board</a:t>
            </a:r>
          </a:p>
          <a:p>
            <a:r>
              <a:rPr lang="en-US" sz="2000" dirty="0" smtClean="0"/>
              <a:t>Records</a:t>
            </a:r>
          </a:p>
          <a:p>
            <a:pPr lvl="1"/>
            <a:r>
              <a:rPr lang="en-US" sz="2000" dirty="0" smtClean="0"/>
              <a:t>Books of Accounts</a:t>
            </a:r>
          </a:p>
          <a:p>
            <a:pPr lvl="1"/>
            <a:r>
              <a:rPr lang="en-US" sz="2000" dirty="0" smtClean="0"/>
              <a:t>Minutes of the Proceedings</a:t>
            </a:r>
          </a:p>
          <a:p>
            <a:pPr lvl="1"/>
            <a:r>
              <a:rPr lang="en-US" sz="2000" dirty="0" smtClean="0"/>
              <a:t>Membership Record (Directory)</a:t>
            </a:r>
          </a:p>
          <a:p>
            <a:pPr lvl="1"/>
            <a:endParaRPr lang="en-US" sz="2000" dirty="0" smtClean="0"/>
          </a:p>
        </p:txBody>
      </p:sp>
    </p:spTree>
    <p:extLst>
      <p:ext uri="{BB962C8B-B14F-4D97-AF65-F5344CB8AC3E}">
        <p14:creationId xmlns:p14="http://schemas.microsoft.com/office/powerpoint/2010/main" val="15032877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Meetings</a:t>
            </a:r>
            <a:endParaRPr lang="en-US" dirty="0"/>
          </a:p>
        </p:txBody>
      </p:sp>
      <p:sp>
        <p:nvSpPr>
          <p:cNvPr id="3" name="Content Placeholder 2"/>
          <p:cNvSpPr>
            <a:spLocks noGrp="1"/>
          </p:cNvSpPr>
          <p:nvPr>
            <p:ph idx="1"/>
          </p:nvPr>
        </p:nvSpPr>
        <p:spPr/>
        <p:txBody>
          <a:bodyPr>
            <a:normAutofit/>
          </a:bodyPr>
          <a:lstStyle/>
          <a:p>
            <a:r>
              <a:rPr lang="en-US" sz="2000" dirty="0" smtClean="0"/>
              <a:t>Regular Meetings</a:t>
            </a:r>
          </a:p>
          <a:p>
            <a:pPr lvl="1"/>
            <a:r>
              <a:rPr lang="en-US" sz="2000" dirty="0" smtClean="0"/>
              <a:t>Annual Meeting Oct/Nov</a:t>
            </a:r>
          </a:p>
          <a:p>
            <a:r>
              <a:rPr lang="en-US" sz="2000" dirty="0" smtClean="0"/>
              <a:t>Special Meetings</a:t>
            </a:r>
          </a:p>
          <a:p>
            <a:pPr lvl="1"/>
            <a:r>
              <a:rPr lang="en-US" sz="2000" dirty="0" smtClean="0"/>
              <a:t>Called by President or 2 Directors with 3 days prior notice</a:t>
            </a:r>
          </a:p>
          <a:p>
            <a:r>
              <a:rPr lang="en-US" sz="2000" dirty="0" smtClean="0"/>
              <a:t>Quorum</a:t>
            </a:r>
          </a:p>
          <a:p>
            <a:pPr lvl="1"/>
            <a:r>
              <a:rPr lang="en-US" sz="2000" dirty="0" smtClean="0"/>
              <a:t>Majority of attendees or 2/3 where expressly required</a:t>
            </a:r>
          </a:p>
          <a:p>
            <a:pPr lvl="1"/>
            <a:r>
              <a:rPr lang="en-US" sz="2000" dirty="0" smtClean="0"/>
              <a:t>Meetings in person are not required</a:t>
            </a:r>
          </a:p>
          <a:p>
            <a:pPr lvl="1"/>
            <a:endParaRPr lang="en-US" sz="2000" dirty="0" smtClean="0"/>
          </a:p>
        </p:txBody>
      </p:sp>
    </p:spTree>
    <p:extLst>
      <p:ext uri="{BB962C8B-B14F-4D97-AF65-F5344CB8AC3E}">
        <p14:creationId xmlns:p14="http://schemas.microsoft.com/office/powerpoint/2010/main" val="34712370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Regular Officers</a:t>
            </a:r>
            <a:endParaRPr lang="en-US" dirty="0"/>
          </a:p>
        </p:txBody>
      </p:sp>
      <p:sp>
        <p:nvSpPr>
          <p:cNvPr id="3" name="Content Placeholder 2"/>
          <p:cNvSpPr>
            <a:spLocks noGrp="1"/>
          </p:cNvSpPr>
          <p:nvPr>
            <p:ph idx="1"/>
          </p:nvPr>
        </p:nvSpPr>
        <p:spPr>
          <a:xfrm>
            <a:off x="2206752" y="1463040"/>
            <a:ext cx="9297860" cy="5096256"/>
          </a:xfrm>
        </p:spPr>
        <p:txBody>
          <a:bodyPr>
            <a:normAutofit fontScale="92500" lnSpcReduction="10000"/>
          </a:bodyPr>
          <a:lstStyle/>
          <a:p>
            <a:r>
              <a:rPr lang="en-US" dirty="0" smtClean="0"/>
              <a:t>President</a:t>
            </a:r>
          </a:p>
          <a:p>
            <a:pPr lvl="1"/>
            <a:r>
              <a:rPr lang="en-US" dirty="0" smtClean="0"/>
              <a:t>Presides at meetings</a:t>
            </a:r>
          </a:p>
          <a:p>
            <a:pPr lvl="1"/>
            <a:r>
              <a:rPr lang="en-US" dirty="0" smtClean="0"/>
              <a:t>Carries our orders and resolutions</a:t>
            </a:r>
          </a:p>
          <a:p>
            <a:pPr lvl="1"/>
            <a:r>
              <a:rPr lang="en-US" dirty="0" smtClean="0"/>
              <a:t>Signs all legal documents</a:t>
            </a:r>
          </a:p>
          <a:p>
            <a:r>
              <a:rPr lang="en-US" dirty="0" smtClean="0"/>
              <a:t>Vice President</a:t>
            </a:r>
          </a:p>
          <a:p>
            <a:pPr lvl="1"/>
            <a:r>
              <a:rPr lang="en-US" dirty="0" smtClean="0"/>
              <a:t>Acts in place of the president</a:t>
            </a:r>
          </a:p>
          <a:p>
            <a:r>
              <a:rPr lang="en-US" dirty="0" smtClean="0"/>
              <a:t>Secretary</a:t>
            </a:r>
          </a:p>
          <a:p>
            <a:pPr lvl="1"/>
            <a:r>
              <a:rPr lang="en-US" dirty="0" smtClean="0"/>
              <a:t>Records votes and keeps minutes</a:t>
            </a:r>
          </a:p>
          <a:p>
            <a:pPr lvl="1"/>
            <a:r>
              <a:rPr lang="en-US" dirty="0" smtClean="0"/>
              <a:t>Keeps corporate seal</a:t>
            </a:r>
          </a:p>
          <a:p>
            <a:pPr lvl="1"/>
            <a:r>
              <a:rPr lang="en-US" dirty="0" smtClean="0"/>
              <a:t>Gives notice of meetings</a:t>
            </a:r>
          </a:p>
          <a:p>
            <a:pPr lvl="1"/>
            <a:r>
              <a:rPr lang="en-US" dirty="0" smtClean="0"/>
              <a:t>Keeps Membership Records</a:t>
            </a:r>
          </a:p>
          <a:p>
            <a:r>
              <a:rPr lang="en-US" dirty="0" smtClean="0"/>
              <a:t>Treasurer</a:t>
            </a:r>
          </a:p>
          <a:p>
            <a:pPr lvl="1"/>
            <a:r>
              <a:rPr lang="en-US" dirty="0" smtClean="0"/>
              <a:t>Keeps books</a:t>
            </a:r>
          </a:p>
          <a:p>
            <a:pPr lvl="1"/>
            <a:r>
              <a:rPr lang="en-US" dirty="0" smtClean="0"/>
              <a:t>Signs checks (with President)</a:t>
            </a:r>
          </a:p>
          <a:p>
            <a:pPr lvl="1"/>
            <a:r>
              <a:rPr lang="en-US" dirty="0" smtClean="0"/>
              <a:t>Carries out Audits requested by membership</a:t>
            </a:r>
          </a:p>
        </p:txBody>
      </p:sp>
    </p:spTree>
    <p:extLst>
      <p:ext uri="{BB962C8B-B14F-4D97-AF65-F5344CB8AC3E}">
        <p14:creationId xmlns:p14="http://schemas.microsoft.com/office/powerpoint/2010/main" val="11257796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Election Results - Cheryl</a:t>
            </a:r>
            <a:endParaRPr lang="en-US" dirty="0"/>
          </a:p>
        </p:txBody>
      </p:sp>
      <p:sp>
        <p:nvSpPr>
          <p:cNvPr id="3" name="Content Placeholder 2"/>
          <p:cNvSpPr>
            <a:spLocks noGrp="1"/>
          </p:cNvSpPr>
          <p:nvPr>
            <p:ph idx="1"/>
          </p:nvPr>
        </p:nvSpPr>
        <p:spPr/>
        <p:txBody>
          <a:bodyPr>
            <a:normAutofit/>
          </a:bodyPr>
          <a:lstStyle/>
          <a:p>
            <a:pPr lvl="1"/>
            <a:endParaRPr lang="en-US" dirty="0" smtClean="0"/>
          </a:p>
        </p:txBody>
      </p:sp>
    </p:spTree>
    <p:extLst>
      <p:ext uri="{BB962C8B-B14F-4D97-AF65-F5344CB8AC3E}">
        <p14:creationId xmlns:p14="http://schemas.microsoft.com/office/powerpoint/2010/main" val="23759886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was done in 2022</a:t>
            </a:r>
            <a:endParaRPr lang="en-US" dirty="0"/>
          </a:p>
        </p:txBody>
      </p:sp>
      <p:sp>
        <p:nvSpPr>
          <p:cNvPr id="3" name="Content Placeholder 2"/>
          <p:cNvSpPr>
            <a:spLocks noGrp="1"/>
          </p:cNvSpPr>
          <p:nvPr>
            <p:ph idx="1"/>
          </p:nvPr>
        </p:nvSpPr>
        <p:spPr/>
        <p:txBody>
          <a:bodyPr/>
          <a:lstStyle/>
          <a:p>
            <a:r>
              <a:rPr lang="en-US" dirty="0" smtClean="0"/>
              <a:t>Signage</a:t>
            </a:r>
          </a:p>
          <a:p>
            <a:r>
              <a:rPr lang="en-US" dirty="0" smtClean="0"/>
              <a:t>Swale Repair</a:t>
            </a:r>
            <a:endParaRPr lang="en-US" dirty="0"/>
          </a:p>
          <a:p>
            <a:r>
              <a:rPr lang="en-US" dirty="0" smtClean="0"/>
              <a:t>CR Management</a:t>
            </a:r>
          </a:p>
          <a:p>
            <a:r>
              <a:rPr lang="en-US" dirty="0" smtClean="0"/>
              <a:t>Testing Out</a:t>
            </a:r>
          </a:p>
          <a:p>
            <a:pPr lvl="1"/>
            <a:r>
              <a:rPr lang="en-US" dirty="0" smtClean="0"/>
              <a:t>Website</a:t>
            </a:r>
          </a:p>
          <a:p>
            <a:pPr lvl="1"/>
            <a:r>
              <a:rPr lang="en-US" dirty="0" smtClean="0"/>
              <a:t>Zoom Meetings</a:t>
            </a:r>
          </a:p>
          <a:p>
            <a:pPr marL="0" indent="0">
              <a:buNone/>
            </a:pPr>
            <a:endParaRPr lang="en-US" dirty="0" smtClean="0"/>
          </a:p>
        </p:txBody>
      </p:sp>
    </p:spTree>
    <p:extLst>
      <p:ext uri="{BB962C8B-B14F-4D97-AF65-F5344CB8AC3E}">
        <p14:creationId xmlns:p14="http://schemas.microsoft.com/office/powerpoint/2010/main" val="32868174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9281" y="624110"/>
            <a:ext cx="9645332" cy="1280890"/>
          </a:xfrm>
        </p:spPr>
        <p:txBody>
          <a:bodyPr/>
          <a:lstStyle/>
          <a:p>
            <a:r>
              <a:rPr lang="en-US" dirty="0" smtClean="0"/>
              <a:t>What is a Sienna Forest?</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287" y="1634041"/>
            <a:ext cx="2981276" cy="3052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8925" y="3223023"/>
            <a:ext cx="3534419" cy="3362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descr="https://i.pinimg.com/736x/7f/28/03/7f28032029d00a0e30b22ec24dd3971e.jpg"/>
          <p:cNvPicPr>
            <a:picLocks noChangeAspect="1" noChangeArrowheads="1"/>
          </p:cNvPicPr>
          <p:nvPr/>
        </p:nvPicPr>
        <p:blipFill rotWithShape="1">
          <a:blip r:embed="rId4">
            <a:extLst>
              <a:ext uri="{28A0092B-C50C-407E-A947-70E740481C1C}">
                <a14:useLocalDpi xmlns:a14="http://schemas.microsoft.com/office/drawing/2010/main" val="0"/>
              </a:ext>
            </a:extLst>
          </a:blip>
          <a:srcRect t="12646" b="8017"/>
          <a:stretch/>
        </p:blipFill>
        <p:spPr bwMode="auto">
          <a:xfrm>
            <a:off x="8549641" y="1897529"/>
            <a:ext cx="3322320" cy="4687866"/>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p:cNvCxnSpPr/>
          <p:nvPr/>
        </p:nvCxnSpPr>
        <p:spPr>
          <a:xfrm>
            <a:off x="7581900" y="4434840"/>
            <a:ext cx="86868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a:off x="7581900" y="5227320"/>
            <a:ext cx="86868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3" name="Straight Arrow Connector 12"/>
          <p:cNvCxnSpPr/>
          <p:nvPr/>
        </p:nvCxnSpPr>
        <p:spPr>
          <a:xfrm>
            <a:off x="7658100" y="2781300"/>
            <a:ext cx="86868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737421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Signage Work 2022 - Residents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0" y="1974215"/>
            <a:ext cx="6073140" cy="4554855"/>
          </a:xfrm>
        </p:spPr>
      </p:pic>
      <p:sp>
        <p:nvSpPr>
          <p:cNvPr id="5" name="Content Placeholder 2"/>
          <p:cNvSpPr txBox="1">
            <a:spLocks/>
          </p:cNvSpPr>
          <p:nvPr/>
        </p:nvSpPr>
        <p:spPr>
          <a:xfrm>
            <a:off x="7620000" y="1943035"/>
            <a:ext cx="4099560" cy="403866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Painted</a:t>
            </a:r>
          </a:p>
          <a:p>
            <a:r>
              <a:rPr lang="en-US" dirty="0" smtClean="0"/>
              <a:t>Maintain shrubs and tree trimming </a:t>
            </a:r>
          </a:p>
          <a:p>
            <a:r>
              <a:rPr lang="en-US" dirty="0" smtClean="0"/>
              <a:t>Maintain garden</a:t>
            </a:r>
          </a:p>
          <a:p>
            <a:r>
              <a:rPr lang="en-US" dirty="0" smtClean="0"/>
              <a:t>Decorate for the Holidays</a:t>
            </a:r>
          </a:p>
          <a:p>
            <a:r>
              <a:rPr lang="en-US" dirty="0" smtClean="0"/>
              <a:t>Replaced lighting system and lights</a:t>
            </a:r>
          </a:p>
          <a:p>
            <a:r>
              <a:rPr lang="en-US" dirty="0" smtClean="0"/>
              <a:t>Replaced Plug</a:t>
            </a:r>
          </a:p>
          <a:p>
            <a:r>
              <a:rPr lang="en-US" dirty="0" smtClean="0"/>
              <a:t>Maintain sprinkler heads/system</a:t>
            </a:r>
          </a:p>
          <a:p>
            <a:endParaRPr lang="en-US" dirty="0" smtClean="0"/>
          </a:p>
          <a:p>
            <a:endParaRPr lang="en-US" dirty="0" smtClean="0"/>
          </a:p>
          <a:p>
            <a:endParaRPr lang="en-US" dirty="0" smtClean="0"/>
          </a:p>
          <a:p>
            <a:endParaRPr lang="en-US" dirty="0" smtClean="0"/>
          </a:p>
          <a:p>
            <a:pPr lvl="1"/>
            <a:endParaRPr lang="en-US" dirty="0" smtClean="0"/>
          </a:p>
          <a:p>
            <a:endParaRPr lang="en-US" dirty="0" smtClean="0"/>
          </a:p>
          <a:p>
            <a:endParaRPr lang="en-US" dirty="0"/>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t="17871" b="23618"/>
          <a:stretch/>
        </p:blipFill>
        <p:spPr>
          <a:xfrm>
            <a:off x="7918725" y="5309791"/>
            <a:ext cx="2926080" cy="1284052"/>
          </a:xfrm>
          <a:prstGeom prst="rect">
            <a:avLst/>
          </a:prstGeom>
        </p:spPr>
      </p:pic>
    </p:spTree>
    <p:extLst>
      <p:ext uri="{BB962C8B-B14F-4D97-AF65-F5344CB8AC3E}">
        <p14:creationId xmlns:p14="http://schemas.microsoft.com/office/powerpoint/2010/main" val="12608136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15208" y="624110"/>
            <a:ext cx="4843604" cy="1280890"/>
          </a:xfrm>
        </p:spPr>
        <p:txBody>
          <a:bodyPr/>
          <a:lstStyle/>
          <a:p>
            <a:r>
              <a:rPr lang="en-US" dirty="0" smtClean="0"/>
              <a:t>Swale Then/Now</a:t>
            </a:r>
            <a:endParaRPr lang="en-US" dirty="0"/>
          </a:p>
        </p:txBody>
      </p:sp>
      <p:sp>
        <p:nvSpPr>
          <p:cNvPr id="3" name="Content Placeholder 2"/>
          <p:cNvSpPr>
            <a:spLocks noGrp="1"/>
          </p:cNvSpPr>
          <p:nvPr>
            <p:ph idx="1"/>
          </p:nvPr>
        </p:nvSpPr>
        <p:spPr>
          <a:xfrm>
            <a:off x="5236118" y="2295279"/>
            <a:ext cx="5907412" cy="3747444"/>
          </a:xfrm>
        </p:spPr>
        <p:txBody>
          <a:bodyPr>
            <a:normAutofit fontScale="92500"/>
          </a:bodyPr>
          <a:lstStyle/>
          <a:p>
            <a:r>
              <a:rPr lang="en-US" dirty="0" smtClean="0"/>
              <a:t>Started 1/18/21</a:t>
            </a:r>
          </a:p>
          <a:p>
            <a:r>
              <a:rPr lang="en-US" dirty="0" smtClean="0"/>
              <a:t>20 </a:t>
            </a:r>
            <a:r>
              <a:rPr lang="en-US" dirty="0"/>
              <a:t>items on the </a:t>
            </a:r>
            <a:r>
              <a:rPr lang="en-US" dirty="0" err="1"/>
              <a:t>punchlist</a:t>
            </a:r>
            <a:r>
              <a:rPr lang="en-US" dirty="0"/>
              <a:t> from 8/2/21</a:t>
            </a:r>
          </a:p>
          <a:p>
            <a:pPr lvl="1"/>
            <a:r>
              <a:rPr lang="en-US" dirty="0"/>
              <a:t>Erosion</a:t>
            </a:r>
          </a:p>
          <a:p>
            <a:pPr lvl="1"/>
            <a:r>
              <a:rPr lang="en-US" dirty="0"/>
              <a:t>Standing Water</a:t>
            </a:r>
          </a:p>
          <a:p>
            <a:pPr lvl="1"/>
            <a:r>
              <a:rPr lang="en-US" dirty="0"/>
              <a:t>Dead </a:t>
            </a:r>
            <a:r>
              <a:rPr lang="en-US" dirty="0" smtClean="0"/>
              <a:t>sod</a:t>
            </a:r>
          </a:p>
          <a:p>
            <a:r>
              <a:rPr lang="en-US" dirty="0" smtClean="0"/>
              <a:t>Estimate/Budget was $35,448.  </a:t>
            </a:r>
          </a:p>
          <a:p>
            <a:pPr lvl="1"/>
            <a:r>
              <a:rPr lang="en-US" dirty="0" smtClean="0"/>
              <a:t>$10,000 initial vendor – Spent $5,000</a:t>
            </a:r>
          </a:p>
          <a:p>
            <a:pPr lvl="1"/>
            <a:r>
              <a:rPr lang="en-US" dirty="0" smtClean="0"/>
              <a:t>$25,500 Earthworks – Spent $23,801</a:t>
            </a:r>
            <a:endParaRPr lang="en-US" dirty="0"/>
          </a:p>
          <a:p>
            <a:r>
              <a:rPr lang="en-US" dirty="0" smtClean="0"/>
              <a:t>To date we have spent $28,801</a:t>
            </a:r>
          </a:p>
          <a:p>
            <a:r>
              <a:rPr lang="en-US" dirty="0" smtClean="0"/>
              <a:t>Drainage will be tested during the next heavy rain.</a:t>
            </a:r>
            <a:endParaRPr lang="en-US" dirty="0" smtClean="0"/>
          </a:p>
          <a:p>
            <a:endParaRPr lang="en-US" dirty="0"/>
          </a:p>
          <a:p>
            <a:pPr lvl="1"/>
            <a:endParaRPr lang="en-US" dirty="0"/>
          </a:p>
          <a:p>
            <a:endParaRPr lang="en-US" dirty="0"/>
          </a:p>
          <a:p>
            <a:endParaRPr lang="en-US" dirty="0"/>
          </a:p>
        </p:txBody>
      </p:sp>
      <p:pic>
        <p:nvPicPr>
          <p:cNvPr id="11" name="Picture 10">
            <a:extLst>
              <a:ext uri="{FF2B5EF4-FFF2-40B4-BE49-F238E27FC236}">
                <a16:creationId xmlns:a16="http://schemas.microsoft.com/office/drawing/2014/main" xmlns="" id="{CF9F4D97-789D-4D55-AB69-8E5A4E789287}"/>
              </a:ext>
            </a:extLst>
          </p:cNvPr>
          <p:cNvPicPr>
            <a:picLocks noChangeAspect="1"/>
          </p:cNvPicPr>
          <p:nvPr/>
        </p:nvPicPr>
        <p:blipFill>
          <a:blip r:embed="rId2"/>
          <a:stretch>
            <a:fillRect/>
          </a:stretch>
        </p:blipFill>
        <p:spPr>
          <a:xfrm>
            <a:off x="403822" y="2460817"/>
            <a:ext cx="1542194" cy="2071956"/>
          </a:xfrm>
          <a:prstGeom prst="rect">
            <a:avLst/>
          </a:prstGeom>
        </p:spPr>
      </p:pic>
      <p:pic>
        <p:nvPicPr>
          <p:cNvPr id="15" name="Picture 14">
            <a:extLst>
              <a:ext uri="{FF2B5EF4-FFF2-40B4-BE49-F238E27FC236}">
                <a16:creationId xmlns:a16="http://schemas.microsoft.com/office/drawing/2014/main" xmlns="" id="{A55FF4DA-B52C-46CD-9284-721CDCB86FD3}"/>
              </a:ext>
            </a:extLst>
          </p:cNvPr>
          <p:cNvPicPr>
            <a:picLocks noChangeAspect="1"/>
          </p:cNvPicPr>
          <p:nvPr/>
        </p:nvPicPr>
        <p:blipFill>
          <a:blip r:embed="rId3"/>
          <a:stretch>
            <a:fillRect/>
          </a:stretch>
        </p:blipFill>
        <p:spPr>
          <a:xfrm>
            <a:off x="400509" y="4634080"/>
            <a:ext cx="1542195" cy="2071957"/>
          </a:xfrm>
          <a:prstGeom prst="rect">
            <a:avLst/>
          </a:prstGeom>
        </p:spPr>
      </p:pic>
      <p:pic>
        <p:nvPicPr>
          <p:cNvPr id="21" name="Picture 20">
            <a:extLst>
              <a:ext uri="{FF2B5EF4-FFF2-40B4-BE49-F238E27FC236}">
                <a16:creationId xmlns:a16="http://schemas.microsoft.com/office/drawing/2014/main" xmlns="" id="{AD407E5E-37C2-4E07-B4BB-8742C9AB93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147342" y="584609"/>
            <a:ext cx="2051841" cy="1538881"/>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74995" y="306930"/>
            <a:ext cx="2764054" cy="2073040"/>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95694" y="2460817"/>
            <a:ext cx="2722657" cy="2041993"/>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95694" y="4634080"/>
            <a:ext cx="2722657" cy="2041992"/>
          </a:xfrm>
          <a:prstGeom prst="rect">
            <a:avLst/>
          </a:prstGeom>
        </p:spPr>
      </p:pic>
    </p:spTree>
    <p:extLst>
      <p:ext uri="{BB962C8B-B14F-4D97-AF65-F5344CB8AC3E}">
        <p14:creationId xmlns:p14="http://schemas.microsoft.com/office/powerpoint/2010/main" val="11481160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C&amp;R</a:t>
            </a:r>
            <a:endParaRPr lang="en-US" dirty="0"/>
          </a:p>
        </p:txBody>
      </p:sp>
      <p:sp>
        <p:nvSpPr>
          <p:cNvPr id="3" name="Content Placeholder 2"/>
          <p:cNvSpPr>
            <a:spLocks noGrp="1"/>
          </p:cNvSpPr>
          <p:nvPr>
            <p:ph idx="1"/>
          </p:nvPr>
        </p:nvSpPr>
        <p:spPr/>
        <p:txBody>
          <a:bodyPr/>
          <a:lstStyle/>
          <a:p>
            <a:r>
              <a:rPr lang="en-US" dirty="0" smtClean="0"/>
              <a:t>Testing the Insourcing of C&amp;R Compliance</a:t>
            </a:r>
          </a:p>
          <a:p>
            <a:pPr lvl="1"/>
            <a:r>
              <a:rPr lang="en-US" dirty="0" smtClean="0"/>
              <a:t>Saving $200/month</a:t>
            </a:r>
          </a:p>
          <a:p>
            <a:pPr lvl="1"/>
            <a:r>
              <a:rPr lang="en-US" dirty="0" smtClean="0"/>
              <a:t>Possible outsourcing in 2023</a:t>
            </a:r>
            <a:endParaRPr lang="en-US" dirty="0" smtClean="0"/>
          </a:p>
          <a:p>
            <a:endParaRPr lang="en-US" dirty="0" smtClean="0"/>
          </a:p>
          <a:p>
            <a:endParaRPr lang="en-US" dirty="0"/>
          </a:p>
        </p:txBody>
      </p:sp>
    </p:spTree>
    <p:extLst>
      <p:ext uri="{BB962C8B-B14F-4D97-AF65-F5344CB8AC3E}">
        <p14:creationId xmlns:p14="http://schemas.microsoft.com/office/powerpoint/2010/main" val="18856975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Future Needs</a:t>
            </a:r>
            <a:endParaRPr lang="en-US" dirty="0"/>
          </a:p>
        </p:txBody>
      </p:sp>
      <p:sp>
        <p:nvSpPr>
          <p:cNvPr id="3" name="Content Placeholder 2"/>
          <p:cNvSpPr>
            <a:spLocks noGrp="1"/>
          </p:cNvSpPr>
          <p:nvPr>
            <p:ph idx="1"/>
          </p:nvPr>
        </p:nvSpPr>
        <p:spPr/>
        <p:txBody>
          <a:bodyPr/>
          <a:lstStyle/>
          <a:p>
            <a:r>
              <a:rPr lang="en-US" dirty="0" smtClean="0"/>
              <a:t>Drainage East side Tanya </a:t>
            </a:r>
            <a:r>
              <a:rPr lang="en-US" dirty="0" err="1" smtClean="0"/>
              <a:t>Ter</a:t>
            </a:r>
            <a:r>
              <a:rPr lang="en-US" dirty="0" smtClean="0"/>
              <a:t> East</a:t>
            </a:r>
          </a:p>
          <a:p>
            <a:r>
              <a:rPr lang="en-US" dirty="0" smtClean="0"/>
              <a:t>Remove Brush around retention pond</a:t>
            </a:r>
          </a:p>
          <a:p>
            <a:r>
              <a:rPr lang="en-US" dirty="0" smtClean="0"/>
              <a:t>Possible need to outsource C&amp;R compliance</a:t>
            </a:r>
          </a:p>
          <a:p>
            <a:r>
              <a:rPr lang="en-US" dirty="0" smtClean="0"/>
              <a:t>Technology expenses</a:t>
            </a:r>
          </a:p>
          <a:p>
            <a:r>
              <a:rPr lang="en-US" dirty="0" smtClean="0"/>
              <a:t>Welcome baskets</a:t>
            </a:r>
          </a:p>
          <a:p>
            <a:r>
              <a:rPr lang="en-US" dirty="0" smtClean="0"/>
              <a:t>Neighborhood events</a:t>
            </a:r>
          </a:p>
          <a:p>
            <a:endParaRPr lang="en-US" dirty="0" smtClean="0"/>
          </a:p>
          <a:p>
            <a:pPr marL="0" indent="0">
              <a:buNone/>
            </a:pPr>
            <a:endParaRPr lang="en-US" dirty="0" smtClean="0"/>
          </a:p>
        </p:txBody>
      </p:sp>
    </p:spTree>
    <p:extLst>
      <p:ext uri="{BB962C8B-B14F-4D97-AF65-F5344CB8AC3E}">
        <p14:creationId xmlns:p14="http://schemas.microsoft.com/office/powerpoint/2010/main" val="40516537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Homeowner Responsibilities</a:t>
            </a:r>
            <a:endParaRPr lang="en-US" dirty="0"/>
          </a:p>
        </p:txBody>
      </p:sp>
      <p:sp>
        <p:nvSpPr>
          <p:cNvPr id="3" name="Content Placeholder 2"/>
          <p:cNvSpPr>
            <a:spLocks noGrp="1"/>
          </p:cNvSpPr>
          <p:nvPr>
            <p:ph idx="1"/>
          </p:nvPr>
        </p:nvSpPr>
        <p:spPr>
          <a:xfrm>
            <a:off x="1784540" y="1786128"/>
            <a:ext cx="8915400" cy="4431792"/>
          </a:xfrm>
        </p:spPr>
        <p:txBody>
          <a:bodyPr>
            <a:normAutofit/>
          </a:bodyPr>
          <a:lstStyle/>
          <a:p>
            <a:r>
              <a:rPr lang="en-US" dirty="0" smtClean="0"/>
              <a:t>Construction plans must be approved in writing by the ARC and HOA</a:t>
            </a:r>
          </a:p>
          <a:p>
            <a:pPr lvl="1"/>
            <a:r>
              <a:rPr lang="en-US" dirty="0" smtClean="0"/>
              <a:t>ARC (Architectural Review Committee = Board of Directors and appointees)</a:t>
            </a:r>
            <a:endParaRPr lang="en-US" dirty="0"/>
          </a:p>
          <a:p>
            <a:r>
              <a:rPr lang="en-US" dirty="0" smtClean="0"/>
              <a:t>Owners shall not construct any improvement on the easement areas, nor alter the flow of drainage, nor landscape such areas with hedges, trees or other landscape items that might interfere with the exercise of the easement rights.</a:t>
            </a:r>
          </a:p>
          <a:p>
            <a:r>
              <a:rPr lang="en-US" dirty="0" smtClean="0"/>
              <a:t>Provide access to the HOA and its contractors to carry out its duties</a:t>
            </a:r>
          </a:p>
          <a:p>
            <a:r>
              <a:rPr lang="en-US" dirty="0" smtClean="0"/>
              <a:t>Other covenants regarding</a:t>
            </a:r>
          </a:p>
          <a:p>
            <a:pPr lvl="1"/>
            <a:r>
              <a:rPr lang="en-US" dirty="0" smtClean="0"/>
              <a:t>Animals, fences, outbuildings, exteriors, garages, driveways, antennas, fuel storage </a:t>
            </a:r>
            <a:r>
              <a:rPr lang="en-US" dirty="0" err="1" smtClean="0"/>
              <a:t>containters</a:t>
            </a:r>
            <a:r>
              <a:rPr lang="en-US" dirty="0" smtClean="0"/>
              <a:t>, waste </a:t>
            </a:r>
            <a:r>
              <a:rPr lang="en-US" dirty="0" err="1" smtClean="0"/>
              <a:t>recepticals</a:t>
            </a:r>
            <a:r>
              <a:rPr lang="en-US" dirty="0" smtClean="0"/>
              <a:t>, signs, mailboxes, laundry, window coverings</a:t>
            </a:r>
          </a:p>
          <a:p>
            <a:r>
              <a:rPr lang="en-US" dirty="0" smtClean="0"/>
              <a:t>General maintenance of structures and landscaping</a:t>
            </a:r>
          </a:p>
        </p:txBody>
      </p:sp>
    </p:spTree>
    <p:extLst>
      <p:ext uri="{BB962C8B-B14F-4D97-AF65-F5344CB8AC3E}">
        <p14:creationId xmlns:p14="http://schemas.microsoft.com/office/powerpoint/2010/main" val="4061157290"/>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24062</TotalTime>
  <Words>794</Words>
  <Application>Microsoft Office PowerPoint</Application>
  <PresentationFormat>Custom</PresentationFormat>
  <Paragraphs>156</Paragraphs>
  <Slides>23</Slides>
  <Notes>1</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Wisp</vt:lpstr>
      <vt:lpstr>Sienna Forest Homeowners Association</vt:lpstr>
      <vt:lpstr>Agenda</vt:lpstr>
      <vt:lpstr>What was done in 2022</vt:lpstr>
      <vt:lpstr>What is a Sienna Forest?</vt:lpstr>
      <vt:lpstr>Signage Work 2022 - Residents</vt:lpstr>
      <vt:lpstr>Swale Then/Now</vt:lpstr>
      <vt:lpstr>C&amp;R</vt:lpstr>
      <vt:lpstr>Possible Future Needs</vt:lpstr>
      <vt:lpstr>Homeowner Responsibilities</vt:lpstr>
      <vt:lpstr>Easements</vt:lpstr>
      <vt:lpstr>HOA Responsibilities</vt:lpstr>
      <vt:lpstr>PowerPoint Presentation</vt:lpstr>
      <vt:lpstr>PowerPoint Presentation</vt:lpstr>
      <vt:lpstr>New Technologies</vt:lpstr>
      <vt:lpstr>Assessments/Treasurer’s Report Source of Funds</vt:lpstr>
      <vt:lpstr>Treasurer’s Report 2022</vt:lpstr>
      <vt:lpstr>Swale +</vt:lpstr>
      <vt:lpstr>Treasurer’s Report 2022</vt:lpstr>
      <vt:lpstr>Bylaws</vt:lpstr>
      <vt:lpstr>Bylaws</vt:lpstr>
      <vt:lpstr>Meetings</vt:lpstr>
      <vt:lpstr>Regular Officers</vt:lpstr>
      <vt:lpstr>Election Results - Cheryl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pringo</dc:creator>
  <cp:lastModifiedBy>Ringo</cp:lastModifiedBy>
  <cp:revision>90</cp:revision>
  <cp:lastPrinted>2023-01-30T22:17:52Z</cp:lastPrinted>
  <dcterms:created xsi:type="dcterms:W3CDTF">2022-01-06T20:05:22Z</dcterms:created>
  <dcterms:modified xsi:type="dcterms:W3CDTF">2023-01-31T00:14:54Z</dcterms:modified>
</cp:coreProperties>
</file>